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8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313" r:id="rId3"/>
    <p:sldId id="333" r:id="rId4"/>
    <p:sldId id="329" r:id="rId5"/>
    <p:sldId id="330" r:id="rId6"/>
    <p:sldId id="331" r:id="rId7"/>
    <p:sldId id="332" r:id="rId8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o Pompili" initials="MP" lastIdx="1" clrIdx="0">
    <p:extLst>
      <p:ext uri="{19B8F6BF-5375-455C-9EA6-DF929625EA0E}">
        <p15:presenceInfo xmlns:p15="http://schemas.microsoft.com/office/powerpoint/2012/main" userId="S-1-5-21-3743062975-3223181892-499433766-1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99C"/>
    <a:srgbClr val="2092E0"/>
    <a:srgbClr val="1D3A7B"/>
    <a:srgbClr val="29486D"/>
    <a:srgbClr val="D20055"/>
    <a:srgbClr val="FF0066"/>
    <a:srgbClr val="FFCD2D"/>
    <a:srgbClr val="000099"/>
    <a:srgbClr val="15C2FF"/>
    <a:srgbClr val="FA4C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88327" autoAdjust="0"/>
  </p:normalViewPr>
  <p:slideViewPr>
    <p:cSldViewPr snapToGrid="0" snapToObjects="1">
      <p:cViewPr varScale="1">
        <p:scale>
          <a:sx n="108" d="100"/>
          <a:sy n="108" d="100"/>
        </p:scale>
        <p:origin x="162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Tasso di </a:t>
            </a:r>
            <a:r>
              <a:rPr lang="en-US" dirty="0" err="1"/>
              <a:t>disoccupazione</a:t>
            </a:r>
            <a:r>
              <a:rPr lang="en-US" dirty="0"/>
              <a:t> </a:t>
            </a:r>
            <a:r>
              <a:rPr lang="en-US" dirty="0" err="1"/>
              <a:t>giovanile</a:t>
            </a:r>
            <a:r>
              <a:rPr lang="en-US" dirty="0"/>
              <a:t> (15-24 </a:t>
            </a:r>
            <a:r>
              <a:rPr lang="en-US" dirty="0" err="1"/>
              <a:t>anni</a:t>
            </a:r>
            <a:r>
              <a:rPr lang="en-US" dirty="0" smtClean="0"/>
              <a:t>): Marche/Italia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'I.Stat export'!$A$27</c:f>
              <c:strCache>
                <c:ptCount val="1"/>
                <c:pt idx="0">
                  <c:v>Marche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'I.Stat export'!$B$26:$N$26</c:f>
              <c:numCache>
                <c:formatCode>General</c:formatCod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numCache>
            </c:numRef>
          </c:cat>
          <c:val>
            <c:numRef>
              <c:f>'I.Stat export'!$B$27:$N$27</c:f>
              <c:numCache>
                <c:formatCode>#,##0.0_ ;\-#,##0.0\ </c:formatCode>
                <c:ptCount val="13"/>
                <c:pt idx="0">
                  <c:v>12.468818000000001</c:v>
                </c:pt>
                <c:pt idx="1">
                  <c:v>22.635662</c:v>
                </c:pt>
                <c:pt idx="2">
                  <c:v>15.188321</c:v>
                </c:pt>
                <c:pt idx="3">
                  <c:v>23.766563000000001</c:v>
                </c:pt>
                <c:pt idx="4">
                  <c:v>28.628505000000001</c:v>
                </c:pt>
                <c:pt idx="5">
                  <c:v>36.16037</c:v>
                </c:pt>
                <c:pt idx="6">
                  <c:v>36.446953000000001</c:v>
                </c:pt>
                <c:pt idx="7">
                  <c:v>32.037883999999998</c:v>
                </c:pt>
                <c:pt idx="8">
                  <c:v>31.011516</c:v>
                </c:pt>
                <c:pt idx="9">
                  <c:v>24.157416000000001</c:v>
                </c:pt>
                <c:pt idx="10">
                  <c:v>22.053585999999999</c:v>
                </c:pt>
                <c:pt idx="11">
                  <c:v>23.442308000000001</c:v>
                </c:pt>
                <c:pt idx="12">
                  <c:v>29.160287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FB7-4A51-B115-98824789D914}"/>
            </c:ext>
          </c:extLst>
        </c:ser>
        <c:ser>
          <c:idx val="1"/>
          <c:order val="1"/>
          <c:tx>
            <c:strRef>
              <c:f>'I.Stat export'!$A$28</c:f>
              <c:strCache>
                <c:ptCount val="1"/>
                <c:pt idx="0">
                  <c:v>Italia</c:v>
                </c:pt>
              </c:strCache>
            </c:strRef>
          </c:tx>
          <c:spPr>
            <a:ln w="28575" cap="rnd">
              <a:solidFill>
                <a:srgbClr val="E5199C"/>
              </a:solidFill>
              <a:round/>
            </a:ln>
            <a:effectLst/>
          </c:spPr>
          <c:marker>
            <c:symbol val="none"/>
          </c:marker>
          <c:cat>
            <c:numRef>
              <c:f>'I.Stat export'!$B$26:$N$26</c:f>
              <c:numCache>
                <c:formatCode>General</c:formatCod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numCache>
            </c:numRef>
          </c:cat>
          <c:val>
            <c:numRef>
              <c:f>'I.Stat export'!$B$28:$N$28</c:f>
              <c:numCache>
                <c:formatCode>General</c:formatCode>
                <c:ptCount val="13"/>
                <c:pt idx="0">
                  <c:v>21.2</c:v>
                </c:pt>
                <c:pt idx="1">
                  <c:v>25.3</c:v>
                </c:pt>
                <c:pt idx="2">
                  <c:v>27.9</c:v>
                </c:pt>
                <c:pt idx="3">
                  <c:v>29.2</c:v>
                </c:pt>
                <c:pt idx="4">
                  <c:v>35.299999999999997</c:v>
                </c:pt>
                <c:pt idx="5">
                  <c:v>40</c:v>
                </c:pt>
                <c:pt idx="6">
                  <c:v>42.7</c:v>
                </c:pt>
                <c:pt idx="7">
                  <c:v>40.299999999999997</c:v>
                </c:pt>
                <c:pt idx="8">
                  <c:v>37.799999999999997</c:v>
                </c:pt>
                <c:pt idx="9">
                  <c:v>34.700000000000003</c:v>
                </c:pt>
                <c:pt idx="10">
                  <c:v>32.200000000000003</c:v>
                </c:pt>
                <c:pt idx="11">
                  <c:v>29.2</c:v>
                </c:pt>
                <c:pt idx="12">
                  <c:v>29.4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FB7-4A51-B115-98824789D9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72452927"/>
        <c:axId val="1972460831"/>
      </c:lineChart>
      <c:catAx>
        <c:axId val="1972452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2460831"/>
        <c:crosses val="autoZero"/>
        <c:auto val="1"/>
        <c:lblAlgn val="ctr"/>
        <c:lblOffset val="100"/>
        <c:noMultiLvlLbl val="0"/>
      </c:catAx>
      <c:valAx>
        <c:axId val="1972460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_ ;\-#,##0.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24529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Tasso di disoccupazione giovanile (15-24 anni) e</a:t>
            </a:r>
            <a:r>
              <a:rPr lang="en-US" baseline="0"/>
              <a:t> totale - Marche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'I.Stat export'!$A$53</c:f>
              <c:strCache>
                <c:ptCount val="1"/>
                <c:pt idx="0">
                  <c:v>15-24 anni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'I.Stat export'!$B$52:$N$52</c:f>
              <c:numCache>
                <c:formatCode>General</c:formatCod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numCache>
            </c:numRef>
          </c:cat>
          <c:val>
            <c:numRef>
              <c:f>'I.Stat export'!$B$53:$N$53</c:f>
              <c:numCache>
                <c:formatCode>#,##0.0_ ;\-#,##0.0\ </c:formatCode>
                <c:ptCount val="13"/>
                <c:pt idx="0">
                  <c:v>12.468818000000001</c:v>
                </c:pt>
                <c:pt idx="1">
                  <c:v>22.635662</c:v>
                </c:pt>
                <c:pt idx="2">
                  <c:v>15.188321</c:v>
                </c:pt>
                <c:pt idx="3">
                  <c:v>23.766563000000001</c:v>
                </c:pt>
                <c:pt idx="4">
                  <c:v>28.628505000000001</c:v>
                </c:pt>
                <c:pt idx="5">
                  <c:v>36.16037</c:v>
                </c:pt>
                <c:pt idx="6">
                  <c:v>36.446953000000001</c:v>
                </c:pt>
                <c:pt idx="7">
                  <c:v>32.037883999999998</c:v>
                </c:pt>
                <c:pt idx="8">
                  <c:v>31.011516</c:v>
                </c:pt>
                <c:pt idx="9">
                  <c:v>24.157416000000001</c:v>
                </c:pt>
                <c:pt idx="10">
                  <c:v>22.053585999999999</c:v>
                </c:pt>
                <c:pt idx="11">
                  <c:v>23.442308000000001</c:v>
                </c:pt>
                <c:pt idx="12">
                  <c:v>29.160287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C4-4E1F-AFE7-584F0F5ECDF2}"/>
            </c:ext>
          </c:extLst>
        </c:ser>
        <c:ser>
          <c:idx val="1"/>
          <c:order val="1"/>
          <c:tx>
            <c:strRef>
              <c:f>'I.Stat export'!$A$54</c:f>
              <c:strCache>
                <c:ptCount val="1"/>
                <c:pt idx="0">
                  <c:v>Totale</c:v>
                </c:pt>
              </c:strCache>
            </c:strRef>
          </c:tx>
          <c:spPr>
            <a:ln w="28575" cap="rnd">
              <a:solidFill>
                <a:srgbClr val="E5199C"/>
              </a:solidFill>
              <a:round/>
            </a:ln>
            <a:effectLst/>
          </c:spPr>
          <c:marker>
            <c:symbol val="none"/>
          </c:marker>
          <c:cat>
            <c:numRef>
              <c:f>'I.Stat export'!$B$52:$N$52</c:f>
              <c:numCache>
                <c:formatCode>General</c:formatCod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numCache>
            </c:numRef>
          </c:cat>
          <c:val>
            <c:numRef>
              <c:f>'I.Stat export'!$B$54:$N$54</c:f>
              <c:numCache>
                <c:formatCode>General</c:formatCode>
                <c:ptCount val="13"/>
                <c:pt idx="0">
                  <c:v>4.7</c:v>
                </c:pt>
                <c:pt idx="1">
                  <c:v>6.6</c:v>
                </c:pt>
                <c:pt idx="2">
                  <c:v>5.7</c:v>
                </c:pt>
                <c:pt idx="3">
                  <c:v>6.8</c:v>
                </c:pt>
                <c:pt idx="4">
                  <c:v>9.1</c:v>
                </c:pt>
                <c:pt idx="5">
                  <c:v>10.9</c:v>
                </c:pt>
                <c:pt idx="6">
                  <c:v>10.1</c:v>
                </c:pt>
                <c:pt idx="7">
                  <c:v>9.9</c:v>
                </c:pt>
                <c:pt idx="8">
                  <c:v>10.6</c:v>
                </c:pt>
                <c:pt idx="9">
                  <c:v>10.6</c:v>
                </c:pt>
                <c:pt idx="10">
                  <c:v>8.1</c:v>
                </c:pt>
                <c:pt idx="11">
                  <c:v>8.6</c:v>
                </c:pt>
                <c:pt idx="12">
                  <c:v>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C4-4E1F-AFE7-584F0F5EC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72452927"/>
        <c:axId val="1972460831"/>
      </c:lineChart>
      <c:catAx>
        <c:axId val="1972452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2460831"/>
        <c:crosses val="autoZero"/>
        <c:auto val="1"/>
        <c:lblAlgn val="ctr"/>
        <c:lblOffset val="100"/>
        <c:noMultiLvlLbl val="0"/>
      </c:catAx>
      <c:valAx>
        <c:axId val="1972460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_ ;\-#,##0.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24529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grafici!$I$155</c:f>
              <c:strCache>
                <c:ptCount val="1"/>
                <c:pt idx="0">
                  <c:v>T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EA2-4970-85B8-0C3BC0E261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grafici!$H$156:$H$159</c:f>
              <c:strCache>
                <c:ptCount val="4"/>
                <c:pt idx="0">
                  <c:v>ASSE 1</c:v>
                </c:pt>
                <c:pt idx="1">
                  <c:v>ASSE 2</c:v>
                </c:pt>
                <c:pt idx="2">
                  <c:v>ASSE 3</c:v>
                </c:pt>
                <c:pt idx="3">
                  <c:v>TOTALE</c:v>
                </c:pt>
              </c:strCache>
            </c:strRef>
          </c:cat>
          <c:val>
            <c:numRef>
              <c:f>grafici!$I$156:$I$159</c:f>
              <c:numCache>
                <c:formatCode>General</c:formatCode>
                <c:ptCount val="4"/>
                <c:pt idx="0" formatCode="#,##0">
                  <c:v>7391</c:v>
                </c:pt>
                <c:pt idx="1">
                  <c:v>4382</c:v>
                </c:pt>
                <c:pt idx="2" formatCode="#,##0">
                  <c:v>14656</c:v>
                </c:pt>
                <c:pt idx="3" formatCode="#,##0">
                  <c:v>26429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D4-444C-9682-B46AA0F28A40}"/>
            </c:ext>
          </c:extLst>
        </c:ser>
        <c:ser>
          <c:idx val="1"/>
          <c:order val="1"/>
          <c:tx>
            <c:strRef>
              <c:f>grafici!$J$155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grafici!$H$156:$H$159</c:f>
              <c:strCache>
                <c:ptCount val="4"/>
                <c:pt idx="0">
                  <c:v>ASSE 1</c:v>
                </c:pt>
                <c:pt idx="1">
                  <c:v>ASSE 2</c:v>
                </c:pt>
                <c:pt idx="2">
                  <c:v>ASSE 3</c:v>
                </c:pt>
                <c:pt idx="3">
                  <c:v>TOTALE</c:v>
                </c:pt>
              </c:strCache>
            </c:strRef>
          </c:cat>
          <c:val>
            <c:numRef>
              <c:f>grafici!$J$156:$J$159</c:f>
              <c:numCache>
                <c:formatCode>General</c:formatCode>
                <c:ptCount val="4"/>
                <c:pt idx="0" formatCode="#,##0">
                  <c:v>3789</c:v>
                </c:pt>
                <c:pt idx="1">
                  <c:v>2453</c:v>
                </c:pt>
                <c:pt idx="2" formatCode="#,##0">
                  <c:v>7585</c:v>
                </c:pt>
                <c:pt idx="3" formatCode="#,##0">
                  <c:v>13827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D4-444C-9682-B46AA0F28A40}"/>
            </c:ext>
          </c:extLst>
        </c:ser>
        <c:ser>
          <c:idx val="2"/>
          <c:order val="2"/>
          <c:tx>
            <c:strRef>
              <c:f>grafici!$K$155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grafici!$H$156:$H$159</c:f>
              <c:strCache>
                <c:ptCount val="4"/>
                <c:pt idx="0">
                  <c:v>ASSE 1</c:v>
                </c:pt>
                <c:pt idx="1">
                  <c:v>ASSE 2</c:v>
                </c:pt>
                <c:pt idx="2">
                  <c:v>ASSE 3</c:v>
                </c:pt>
                <c:pt idx="3">
                  <c:v>TOTALE</c:v>
                </c:pt>
              </c:strCache>
            </c:strRef>
          </c:cat>
          <c:val>
            <c:numRef>
              <c:f>grafici!$K$156:$K$159</c:f>
              <c:numCache>
                <c:formatCode>General</c:formatCode>
                <c:ptCount val="4"/>
                <c:pt idx="0" formatCode="#,##0">
                  <c:v>3602</c:v>
                </c:pt>
                <c:pt idx="1">
                  <c:v>1929</c:v>
                </c:pt>
                <c:pt idx="2" formatCode="#,##0">
                  <c:v>7071</c:v>
                </c:pt>
                <c:pt idx="3" formatCode="#,##0">
                  <c:v>12602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D4-444C-9682-B46AA0F28A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006336"/>
        <c:axId val="141007872"/>
      </c:barChart>
      <c:catAx>
        <c:axId val="141006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1007872"/>
        <c:crosses val="autoZero"/>
        <c:auto val="1"/>
        <c:lblAlgn val="ctr"/>
        <c:lblOffset val="100"/>
        <c:noMultiLvlLbl val="0"/>
      </c:catAx>
      <c:valAx>
        <c:axId val="141007872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141006336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3D73A63-1651-4353-BD00-F5B2670BB906}" type="datetimeFigureOut">
              <a:rPr lang="it-IT"/>
              <a:pPr>
                <a:defRPr/>
              </a:pPr>
              <a:t>27/09/2022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FF03D5E-3240-497D-8A4F-8570EE3F82C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8735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02A274-6DC3-4607-921E-5BEC2905D84F}" type="datetimeFigureOut">
              <a:rPr lang="it-IT"/>
              <a:pPr>
                <a:defRPr/>
              </a:pPr>
              <a:t>27/09/2022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EF3C946-D9EB-43D3-BF26-FAD7D03F490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0528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Il tasso di disoccupazione giovanile che si registra</a:t>
            </a:r>
            <a:r>
              <a:rPr lang="it-IT" baseline="0" dirty="0" smtClean="0"/>
              <a:t> nelle Marche è sempre più basso del corrispondente aggregato nazionale a partire dall’anno di avvio della crisi. 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766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Nonostante il tasso di disoccupazione giovanile marchigiano sia più</a:t>
            </a:r>
            <a:r>
              <a:rPr lang="it-IT" baseline="0" dirty="0" smtClean="0"/>
              <a:t> basso di quello medio nazionale, la differenza che si registra anche nelle Marche tra il tasso di disoccupazione giovanile e quello generale è elevata ed evidenzia gli effetti che la crisi ha prodotto soprattutto sulle possibilità di inserimento occupazionale dei giovani. Come è possibile notare, il tasso di disoccupazione giovanile, nel 2013 e nel 2014, è stato addirittura superiore al 36%, mentre quello complessivo non ha mai raggiunto l’11%.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5783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consapevolezza dei</a:t>
            </a:r>
            <a:r>
              <a:rPr lang="it-IT" baseline="0" dirty="0" smtClean="0"/>
              <a:t> problemi occupazionali dei giovani ci ha portato a programmare il POR FSE 2014/20 prevedendo: 1.  priorità di investimento esplicitamente dedicate ai giovani (</a:t>
            </a:r>
            <a:r>
              <a:rPr lang="it-IT" baseline="0" dirty="0" err="1" smtClean="0"/>
              <a:t>PdI</a:t>
            </a:r>
            <a:r>
              <a:rPr lang="it-IT" baseline="0" dirty="0" smtClean="0"/>
              <a:t> 8.ii – politiche attive a favore dei giovani – e 10.i – contro la dispersione scolastica) sulle quali sono stati stanziati circa 16 milioni di euro; 2. la possibilità di finanziare interventi a sostegno dei giovani in quasi tutte le altre priorità del programma (in particolare, nella priorità 10.iv dedicata all’alta formazione); 3. l’integrazione degli interventi previsti nel POR con quelli previsti a valere sulle risorse del PON Iniziativa Occupazione Giovani di competenza regionale (pari ad oltre 29 milioni di euro).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677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Le scelte operate in fase di programmazione hanno consentito di coinvolgere negli interventi attivati nell’ambito del POR</a:t>
            </a:r>
            <a:r>
              <a:rPr lang="it-IT" baseline="0" dirty="0" smtClean="0"/>
              <a:t> più di 26 mila ragazzi, la maggioranza dei quali ha partecipato agli interventi contro la dispersione scolastica e formativi previsti nell’ambito dell’Asse 3 (Istruzione e Formazione professionale)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64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Nella tabella abbiamo riepilogato gli interventi prioritariamente rivolti ai giovani attivati nell’ambito del POR e le risorse complessivamente stanziate sulle singole linee di intervento. Si</a:t>
            </a:r>
            <a:r>
              <a:rPr lang="it-IT" baseline="0" dirty="0" smtClean="0"/>
              <a:t> tratta, ovviamente, solo di alcuni esempi perché in realtà hanno anche beneficiato degli aiuti alle assunzioni, degli aiuti alla creazione di impresa, della formazione per l’inserimento occupazionale, il servizio civile, ecc.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04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Il persistere delle problematiche relative all’inserimento occupazionale dei giovani ha spinto</a:t>
            </a:r>
            <a:r>
              <a:rPr lang="it-IT" baseline="0" dirty="0" smtClean="0"/>
              <a:t> la Commissione europea a chiedere che nei PR FSE+ della programmazione 2021/27 fosse previsto un Asse dedicato ai giovani. La Regione Marche ha proposto, per l’Asse Giovani, una dotazione di 44 milioni di euro da utilizzare per interventi finalizzati a favorire l’inserimento occupazionale (OS 4.a) e la formazione/istruzione (OS 4.f). Anche in questo caso, sono però previsti interventi a sostegno dei giovani anche negli altri Assi del programma, in particolare in quello finalizzato a promuovere l’occupazione dei disoccupati.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F3C946-D9EB-43D3-BF26-FAD7D03F4909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5154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032126" y="2043156"/>
            <a:ext cx="5181600" cy="553998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032126" y="2697224"/>
            <a:ext cx="5812403" cy="581465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it-IT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042678" y="2347537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buClr>
                <a:schemeClr val="tx2">
                  <a:lumMod val="75000"/>
                </a:schemeClr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742950" indent="-285750"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2">
                  <a:lumMod val="75000"/>
                </a:schemeClr>
              </a:buCl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</a:lstStyle>
          <a:p>
            <a:pPr lvl="0"/>
            <a:r>
              <a:rPr lang="en-US" dirty="0"/>
              <a:t>Fare clic per modificare stili del testo dello schema</a:t>
            </a:r>
          </a:p>
          <a:p>
            <a:pPr lvl="1"/>
            <a:r>
              <a:rPr lang="en-US" dirty="0"/>
              <a:t>Secondo livello</a:t>
            </a:r>
          </a:p>
          <a:p>
            <a:pPr lvl="2"/>
            <a:r>
              <a:rPr lang="en-US" dirty="0"/>
              <a:t>Terzo livello</a:t>
            </a: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82A62-A587-434E-8D30-3D0E37A77F9F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8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tx2">
                  <a:lumMod val="75000"/>
                </a:schemeClr>
              </a:buCl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742950" indent="-285750"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2">
                  <a:lumMod val="75000"/>
                </a:schemeClr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Fare clic per modificare stili del testo dello schema</a:t>
            </a:r>
          </a:p>
          <a:p>
            <a:pPr lvl="1"/>
            <a:r>
              <a:rPr lang="en-US" dirty="0"/>
              <a:t>Secondo livello</a:t>
            </a:r>
          </a:p>
          <a:p>
            <a:pPr lvl="2"/>
            <a:r>
              <a:rPr lang="en-US" dirty="0"/>
              <a:t>Terzo livello</a:t>
            </a:r>
          </a:p>
        </p:txBody>
      </p:sp>
      <p:sp>
        <p:nvSpPr>
          <p:cNvPr id="9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342900" indent="-342900">
              <a:defRPr lang="it-IT" sz="2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defRPr lang="it-IT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it-IT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Fare clic per modificare stili del testo dello schema</a:t>
            </a:r>
          </a:p>
          <a:p>
            <a:pPr lvl="1"/>
            <a:r>
              <a:rPr lang="en-US" dirty="0"/>
              <a:t>Secondo livello</a:t>
            </a:r>
          </a:p>
          <a:p>
            <a:pPr lvl="2"/>
            <a:r>
              <a:rPr lang="en-US" dirty="0"/>
              <a:t>Terzo livello</a:t>
            </a:r>
          </a:p>
        </p:txBody>
      </p:sp>
      <p:sp>
        <p:nvSpPr>
          <p:cNvPr id="5" name="Segnaposto piè di pagina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01405-8E54-4C2C-A10A-9328B0949B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10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1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lang="it-IT" sz="24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2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buClr>
                <a:schemeClr val="tx2">
                  <a:lumMod val="75000"/>
                </a:schemeClr>
              </a:buCl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742950" indent="-285750"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2">
                  <a:lumMod val="75000"/>
                </a:schemeClr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Fare clic per modificare stili del testo dello schema</a:t>
            </a:r>
          </a:p>
          <a:p>
            <a:pPr lvl="1"/>
            <a:r>
              <a:rPr lang="en-US" dirty="0"/>
              <a:t>Secondo livello</a:t>
            </a:r>
          </a:p>
          <a:p>
            <a:pPr lvl="2"/>
            <a:r>
              <a:rPr lang="en-US" dirty="0"/>
              <a:t>Terzo livello</a:t>
            </a:r>
          </a:p>
        </p:txBody>
      </p:sp>
      <p:sp>
        <p:nvSpPr>
          <p:cNvPr id="13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Char char="•"/>
              <a:defRPr lang="it-IT" sz="2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257300" indent="-342900">
              <a:defRPr lang="it-IT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2950" indent="-285750">
              <a:defRPr lang="it-IT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Fare clic per modificare stili del testo dello schema</a:t>
            </a:r>
          </a:p>
          <a:p>
            <a:pPr lvl="1"/>
            <a:r>
              <a:rPr lang="en-US" dirty="0"/>
              <a:t>Secondo livello</a:t>
            </a:r>
          </a:p>
          <a:p>
            <a:pPr lvl="2"/>
            <a:r>
              <a:rPr lang="en-US" dirty="0"/>
              <a:t>Terzo livello</a:t>
            </a:r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7DA4-4E22-4420-BC8A-53E16168E27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piè di pagina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CF07-6180-4833-9D1D-A153FCC3D7D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2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4D910-3290-414C-B871-D228BDFF716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107276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1052945"/>
            <a:ext cx="5107276" cy="367463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107276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piè di pagina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lang="it-IT"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4D6D0-DDA5-4AE0-B901-316D76267BC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373063"/>
            <a:ext cx="8229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7CA8B6-41F3-42C5-9DF9-2F7C5B30746F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  <p:pic>
        <p:nvPicPr>
          <p:cNvPr id="1029" name="Immagine 3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367338" y="5880100"/>
            <a:ext cx="355441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008000"/>
        </a:buClr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008000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olo 1"/>
          <p:cNvSpPr>
            <a:spLocks noGrp="1"/>
          </p:cNvSpPr>
          <p:nvPr>
            <p:ph type="ctrTitle"/>
          </p:nvPr>
        </p:nvSpPr>
        <p:spPr>
          <a:xfrm>
            <a:off x="3132138" y="2413426"/>
            <a:ext cx="5794375" cy="830997"/>
          </a:xfrm>
        </p:spPr>
        <p:txBody>
          <a:bodyPr/>
          <a:lstStyle/>
          <a:p>
            <a:pPr algn="r"/>
            <a:r>
              <a:rPr lang="it-IT" sz="2400" b="1" dirty="0" smtClean="0"/>
              <a:t>FSE Marche: interventi e strumenti a favore dei giovani</a:t>
            </a:r>
            <a:endParaRPr lang="it-IT" sz="24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364610" y="3602038"/>
            <a:ext cx="4561905" cy="581025"/>
          </a:xfrm>
        </p:spPr>
        <p:txBody>
          <a:bodyPr rtlCol="0">
            <a:normAutofit fontScale="92500"/>
          </a:bodyPr>
          <a:lstStyle/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                Ancona, </a:t>
            </a:r>
            <a:r>
              <a:rPr lang="it-IT" sz="20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29 settembre </a:t>
            </a:r>
            <a:r>
              <a:rPr lang="it-IT" sz="20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2022</a:t>
            </a:r>
            <a:endParaRPr lang="it-IT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 giovani nel contesto regionale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2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77461"/>
              </p:ext>
            </p:extLst>
          </p:nvPr>
        </p:nvGraphicFramePr>
        <p:xfrm>
          <a:off x="1065320" y="1402671"/>
          <a:ext cx="6676008" cy="4110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55262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 giovani nel contesto regionale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3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3171717"/>
              </p:ext>
            </p:extLst>
          </p:nvPr>
        </p:nvGraphicFramePr>
        <p:xfrm>
          <a:off x="1056443" y="1233995"/>
          <a:ext cx="6906827" cy="444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14852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Priorità del POR FSE 2014/20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4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375349"/>
              </p:ext>
            </p:extLst>
          </p:nvPr>
        </p:nvGraphicFramePr>
        <p:xfrm>
          <a:off x="1296448" y="1015534"/>
          <a:ext cx="5530479" cy="49558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6207">
                  <a:extLst>
                    <a:ext uri="{9D8B030D-6E8A-4147-A177-3AD203B41FA5}">
                      <a16:colId xmlns:a16="http://schemas.microsoft.com/office/drawing/2014/main" val="3823012617"/>
                    </a:ext>
                  </a:extLst>
                </a:gridCol>
                <a:gridCol w="2377136">
                  <a:extLst>
                    <a:ext uri="{9D8B030D-6E8A-4147-A177-3AD203B41FA5}">
                      <a16:colId xmlns:a16="http://schemas.microsoft.com/office/drawing/2014/main" val="3074955001"/>
                    </a:ext>
                  </a:extLst>
                </a:gridCol>
                <a:gridCol w="2377136">
                  <a:extLst>
                    <a:ext uri="{9D8B030D-6E8A-4147-A177-3AD203B41FA5}">
                      <a16:colId xmlns:a16="http://schemas.microsoft.com/office/drawing/2014/main" val="2393694622"/>
                    </a:ext>
                  </a:extLst>
                </a:gridCol>
              </a:tblGrid>
              <a:tr h="261978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dirty="0">
                          <a:effectLst/>
                        </a:rPr>
                        <a:t> </a:t>
                      </a:r>
                      <a:r>
                        <a:rPr lang="it-IT" sz="1600" b="1" u="none" strike="noStrike" dirty="0" err="1" smtClean="0">
                          <a:effectLst/>
                        </a:rPr>
                        <a:t>PdI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>
                          <a:effectLst/>
                        </a:rPr>
                        <a:t>Dotazione iniziale</a:t>
                      </a:r>
                      <a:endParaRPr lang="it-IT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dirty="0">
                          <a:effectLst/>
                        </a:rPr>
                        <a:t> </a:t>
                      </a:r>
                      <a:r>
                        <a:rPr lang="it-IT" sz="1600" b="1" u="none" strike="noStrike" dirty="0" smtClean="0">
                          <a:effectLst/>
                        </a:rPr>
                        <a:t>Destinatari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02820576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8.i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101.377.818,00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Anche giovani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8672559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8.ii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  8.316.380,00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Solo giovani </a:t>
                      </a:r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587757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8.iv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  2.581.192,80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Anche giovani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6355230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8.v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18.354.388,00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Anche giovani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37816652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8.vii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14.285.970,00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Solo azioni di sistema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71297061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9.i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20.077.422,94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Anche giovani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3183565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9.iv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                                  48.929.706,26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Anche giovani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86177989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10.i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                                    7.784.796,00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Solo giovani </a:t>
                      </a:r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5861787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10.iii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                                    6.961.990,00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Anche giovani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59014599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10.iv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                                   38.670.770,00 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Prioritariamente giovani </a:t>
                      </a:r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462892"/>
                  </a:ext>
                </a:extLst>
              </a:tr>
              <a:tr h="41168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11.i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                                  11.139.184,00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 Solo azioni di sistema 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2567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77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Destinatari raggiunti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5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967189"/>
              </p:ext>
            </p:extLst>
          </p:nvPr>
        </p:nvGraphicFramePr>
        <p:xfrm>
          <a:off x="457200" y="1402672"/>
          <a:ext cx="7594847" cy="4119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96541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Interventi finanziati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6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926943"/>
              </p:ext>
            </p:extLst>
          </p:nvPr>
        </p:nvGraphicFramePr>
        <p:xfrm>
          <a:off x="1100831" y="1207359"/>
          <a:ext cx="6347534" cy="4332306"/>
        </p:xfrm>
        <a:graphic>
          <a:graphicData uri="http://schemas.openxmlformats.org/drawingml/2006/table">
            <a:tbl>
              <a:tblPr/>
              <a:tblGrid>
                <a:gridCol w="3656000">
                  <a:extLst>
                    <a:ext uri="{9D8B030D-6E8A-4147-A177-3AD203B41FA5}">
                      <a16:colId xmlns:a16="http://schemas.microsoft.com/office/drawing/2014/main" val="2324397549"/>
                    </a:ext>
                  </a:extLst>
                </a:gridCol>
                <a:gridCol w="2691534">
                  <a:extLst>
                    <a:ext uri="{9D8B030D-6E8A-4147-A177-3AD203B41FA5}">
                      <a16:colId xmlns:a16="http://schemas.microsoft.com/office/drawing/2014/main" val="853904254"/>
                    </a:ext>
                  </a:extLst>
                </a:gridCol>
              </a:tblGrid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Interventi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Milioni di euro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758391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Dottorati industriali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7,13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59166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Dottorati </a:t>
                      </a:r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innovativi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effectLst/>
                          <a:latin typeface="Arial" panose="020B0604020202020204" pitchFamily="34" charset="0"/>
                        </a:rPr>
                        <a:t>3,9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844099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IFTS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5,4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765598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effectLst/>
                          <a:latin typeface="Arial" panose="020B0604020202020204" pitchFamily="34" charset="0"/>
                        </a:rPr>
                        <a:t>ITS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10,9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137154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effectLst/>
                          <a:latin typeface="Arial" panose="020B0604020202020204" pitchFamily="34" charset="0"/>
                        </a:rPr>
                        <a:t>IeFP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21245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effectLst/>
                          <a:latin typeface="Arial" panose="020B0604020202020204" pitchFamily="34" charset="0"/>
                        </a:rPr>
                        <a:t>English for You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5,8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638893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Orientamento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3,7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351404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effectLst/>
                          <a:latin typeface="Arial" panose="020B0604020202020204" pitchFamily="34" charset="0"/>
                        </a:rPr>
                        <a:t>Voucher Master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312836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Borse lavoro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10,7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071917"/>
                  </a:ext>
                </a:extLst>
              </a:tr>
              <a:tr h="39384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effectLst/>
                          <a:latin typeface="Arial" panose="020B0604020202020204" pitchFamily="34" charset="0"/>
                        </a:rPr>
                        <a:t>Borse di ricerca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2,6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414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314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457200" y="434638"/>
            <a:ext cx="8229600" cy="430887"/>
          </a:xfrm>
        </p:spPr>
        <p:txBody>
          <a:bodyPr/>
          <a:lstStyle/>
          <a:p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 giovani nella programmazione 2021/27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38F28-CE13-4BE9-943D-2AF125D20770}" type="slidenum">
              <a:rPr lang="it-IT"/>
              <a:pPr>
                <a:defRPr/>
              </a:pPr>
              <a:t>7</a:t>
            </a:fld>
            <a:endParaRPr lang="it-IT" dirty="0"/>
          </a:p>
        </p:txBody>
      </p:sp>
      <p:sp>
        <p:nvSpPr>
          <p:cNvPr id="14340" name="AutoShape 2" descr="Risultati immagini per parten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59250"/>
              </p:ext>
            </p:extLst>
          </p:nvPr>
        </p:nvGraphicFramePr>
        <p:xfrm>
          <a:off x="719091" y="1287262"/>
          <a:ext cx="7332956" cy="43145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3259">
                  <a:extLst>
                    <a:ext uri="{9D8B030D-6E8A-4147-A177-3AD203B41FA5}">
                      <a16:colId xmlns:a16="http://schemas.microsoft.com/office/drawing/2014/main" val="558002665"/>
                    </a:ext>
                  </a:extLst>
                </a:gridCol>
                <a:gridCol w="3579697">
                  <a:extLst>
                    <a:ext uri="{9D8B030D-6E8A-4147-A177-3AD203B41FA5}">
                      <a16:colId xmlns:a16="http://schemas.microsoft.com/office/drawing/2014/main" val="114605279"/>
                    </a:ext>
                  </a:extLst>
                </a:gridCol>
              </a:tblGrid>
              <a:tr h="8731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4.a - Migliorare l'accesso all'occupazione…</a:t>
                      </a:r>
                      <a:endParaRPr lang="it-IT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Servizio civile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15474001"/>
                  </a:ext>
                </a:extLst>
              </a:tr>
              <a:tr h="51363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Dottorati industriali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83135244"/>
                  </a:ext>
                </a:extLst>
              </a:tr>
              <a:tr h="51363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4.f - Promuovere la parità di accesso all'istruzione e alla formazione </a:t>
                      </a:r>
                      <a:br>
                        <a:rPr lang="it-IT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it-IT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 err="1">
                          <a:effectLst/>
                        </a:rPr>
                        <a:t>IeFP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0668014"/>
                  </a:ext>
                </a:extLst>
              </a:tr>
              <a:tr h="87318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Interventi contro la dispersione </a:t>
                      </a:r>
                      <a:endParaRPr lang="it-IT" sz="18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it-IT" sz="1800" u="none" strike="noStrike" dirty="0" smtClean="0">
                          <a:effectLst/>
                        </a:rPr>
                        <a:t>scolastica </a:t>
                      </a:r>
                      <a:r>
                        <a:rPr lang="it-IT" sz="1800" u="none" strike="noStrike" dirty="0">
                          <a:effectLst/>
                        </a:rPr>
                        <a:t>(L2, ecc.)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4195742"/>
                  </a:ext>
                </a:extLst>
              </a:tr>
              <a:tr h="51363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ITS 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2254321"/>
                  </a:ext>
                </a:extLst>
              </a:tr>
              <a:tr h="51363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English for </a:t>
                      </a:r>
                      <a:r>
                        <a:rPr lang="it-IT" sz="1800" u="none" strike="noStrike" dirty="0" err="1">
                          <a:effectLst/>
                        </a:rPr>
                        <a:t>You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3905812"/>
                  </a:ext>
                </a:extLst>
              </a:tr>
              <a:tr h="51363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Borse di studio lauree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2665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697876"/>
      </p:ext>
    </p:extLst>
  </p:cSld>
  <p:clrMapOvr>
    <a:masterClrMapping/>
  </p:clrMapOvr>
</p:sld>
</file>

<file path=ppt/theme/theme1.xml><?xml version="1.0" encoding="utf-8"?>
<a:theme xmlns:a="http://schemas.openxmlformats.org/drawingml/2006/main" name="MARCHE_format FSE_0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MARCHE_format FSE_02</Template>
  <TotalTime>2328</TotalTime>
  <Words>664</Words>
  <Application>Microsoft Office PowerPoint</Application>
  <PresentationFormat>Presentazione su schermo (4:3)</PresentationFormat>
  <Paragraphs>97</Paragraphs>
  <Slides>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0" baseType="lpstr">
      <vt:lpstr>Arial</vt:lpstr>
      <vt:lpstr>Calibri</vt:lpstr>
      <vt:lpstr>MARCHE_format FSE_02</vt:lpstr>
      <vt:lpstr>FSE Marche: interventi e strumenti a favore dei giovani</vt:lpstr>
      <vt:lpstr>I giovani nel contesto regionale</vt:lpstr>
      <vt:lpstr>I giovani nel contesto regionale</vt:lpstr>
      <vt:lpstr>Priorità del POR FSE 2014/20</vt:lpstr>
      <vt:lpstr>Destinatari raggiunti</vt:lpstr>
      <vt:lpstr>Interventi finanziati</vt:lpstr>
      <vt:lpstr>I giovani nella programmazione 2021/27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Francesca Fanciullacci</dc:creator>
  <cp:lastModifiedBy>Andrea Pellei</cp:lastModifiedBy>
  <cp:revision>215</cp:revision>
  <dcterms:created xsi:type="dcterms:W3CDTF">2016-04-19T13:20:58Z</dcterms:created>
  <dcterms:modified xsi:type="dcterms:W3CDTF">2022-09-27T11:15:02Z</dcterms:modified>
</cp:coreProperties>
</file>